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57" r:id="rId2"/>
    <p:sldId id="292" r:id="rId3"/>
    <p:sldId id="258" r:id="rId4"/>
    <p:sldId id="495" r:id="rId5"/>
    <p:sldId id="569" r:id="rId6"/>
    <p:sldId id="571" r:id="rId7"/>
    <p:sldId id="501" r:id="rId8"/>
    <p:sldId id="538" r:id="rId9"/>
    <p:sldId id="582" r:id="rId10"/>
    <p:sldId id="583" r:id="rId11"/>
    <p:sldId id="584" r:id="rId12"/>
    <p:sldId id="585" r:id="rId13"/>
    <p:sldId id="586" r:id="rId14"/>
    <p:sldId id="587" r:id="rId15"/>
    <p:sldId id="588" r:id="rId16"/>
    <p:sldId id="589" r:id="rId17"/>
    <p:sldId id="590" r:id="rId18"/>
    <p:sldId id="591" r:id="rId19"/>
    <p:sldId id="531" r:id="rId20"/>
    <p:sldId id="572" r:id="rId21"/>
    <p:sldId id="573" r:id="rId22"/>
    <p:sldId id="574" r:id="rId23"/>
    <p:sldId id="575" r:id="rId24"/>
    <p:sldId id="576" r:id="rId25"/>
    <p:sldId id="577" r:id="rId26"/>
    <p:sldId id="578" r:id="rId27"/>
    <p:sldId id="579" r:id="rId28"/>
    <p:sldId id="580" r:id="rId29"/>
    <p:sldId id="581" r:id="rId30"/>
    <p:sldId id="537" r:id="rId31"/>
  </p:sldIdLst>
  <p:sldSz cx="9144000" cy="6858000" type="screen4x3"/>
  <p:notesSz cx="6805613" cy="9939338"/>
  <p:embeddedFontLst>
    <p:embeddedFont>
      <p:font typeface="맑은 고딕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3EEE5"/>
    <a:srgbClr val="5DAAFF"/>
    <a:srgbClr val="47B0FF"/>
    <a:srgbClr val="1D314E"/>
    <a:srgbClr val="3D3C3E"/>
    <a:srgbClr val="063656"/>
    <a:srgbClr val="08456E"/>
    <a:srgbClr val="569CF0"/>
    <a:srgbClr val="8DBDF7"/>
    <a:srgbClr val="E3EAF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9457" autoAdjust="0"/>
    <p:restoredTop sz="86364" autoAdjust="0"/>
  </p:normalViewPr>
  <p:slideViewPr>
    <p:cSldViewPr snapToGrid="0">
      <p:cViewPr varScale="1">
        <p:scale>
          <a:sx n="67" d="100"/>
          <a:sy n="67" d="100"/>
        </p:scale>
        <p:origin x="-1492" y="-76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10912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pPr/>
              <a:t>2021-10-22</a:t>
            </a:fld>
            <a:endParaRPr lang="ko-KR" altLang="en-US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pPr/>
              <a:t>‹#›</a:t>
            </a:fld>
            <a:endParaRPr lang="ko-KR" altLang="en-US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1pPr>
          </a:lstStyle>
          <a:p>
            <a:fld id="{F3AF6795-A612-454E-AF7A-9192B1BEBB13}" type="datetimeFigureOut">
              <a:rPr lang="ko-KR" altLang="en-US" smtClean="0"/>
              <a:pPr/>
              <a:t>2021-10-22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210 옴니고딕OTF 030" panose="02020503020101020101" pitchFamily="18" charset="-127"/>
        <a:ea typeface="210 옴니고딕OTF 030" panose="020205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옴니고딕OTF 030" panose="02020503020101020101" pitchFamily="18" charset="-127"/>
        <a:ea typeface="210 옴니고딕OTF 030" panose="020205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옴니고딕OTF 030" panose="02020503020101020101" pitchFamily="18" charset="-127"/>
        <a:ea typeface="210 옴니고딕OTF 030" panose="020205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옴니고딕OTF 030" panose="02020503020101020101" pitchFamily="18" charset="-127"/>
        <a:ea typeface="210 옴니고딕OTF 030" panose="020205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옴니고딕OTF 030" panose="02020503020101020101" pitchFamily="18" charset="-127"/>
        <a:ea typeface="210 옴니고딕OTF 030" panose="020205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30178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09580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933136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84441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55697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26937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542274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515545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03268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41939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12755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12755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94859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351408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15870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658241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58060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45939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1376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8716-9E6A-4A24-8493-A72AA37BBD5C}" type="datetime1">
              <a:rPr lang="ko-KR" altLang="en-US" smtClean="0"/>
              <a:pPr/>
              <a:t>2021-10-22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893E-93B8-4B8A-8BD5-4FF00A5A9556}" type="datetime1">
              <a:rPr lang="ko-KR" altLang="en-US" smtClean="0"/>
              <a:pPr/>
              <a:t>2021-10-22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C14E-3BC2-4ABB-AFDC-03F6C50D0B8B}" type="datetime1">
              <a:rPr lang="ko-KR" altLang="en-US" smtClean="0"/>
              <a:pPr/>
              <a:t>2021-10-22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1pPr>
          </a:lstStyle>
          <a:p>
            <a:fld id="{BCFE353A-24AE-49E2-9FB4-53150C2D7D5F}" type="datetime1">
              <a:rPr lang="ko-KR" altLang="en-US" smtClean="0"/>
              <a:pPr/>
              <a:t>2021-10-22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1pPr>
            <a:lvl2pPr>
              <a:defRPr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2pPr>
            <a:lvl3pPr>
              <a:defRPr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3pPr>
            <a:lvl4pPr>
              <a:defRPr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4pPr>
            <a:lvl5pPr>
              <a:defRPr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1pPr>
          </a:lstStyle>
          <a:p>
            <a:fld id="{45647EB5-D19B-4F20-BDF9-0E9ED1B081AA}" type="datetime1">
              <a:rPr lang="ko-KR" altLang="en-US" smtClean="0"/>
              <a:pPr/>
              <a:t>2021-10-22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1pPr>
          </a:lstStyle>
          <a:p>
            <a:fld id="{0C02E562-3E81-4222-A4D4-0743A1730EDA}" type="datetime1">
              <a:rPr lang="ko-KR" altLang="en-US" smtClean="0"/>
              <a:pPr/>
              <a:t>2021-10-22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옴니고딕OTF 030" panose="02020503020101020101" pitchFamily="18" charset="-127"/>
          <a:ea typeface="210 옴니고딕OTF 030" panose="020205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옴니고딕OTF 030" panose="02020503020101020101" pitchFamily="18" charset="-127"/>
          <a:ea typeface="210 옴니고딕OTF 030" panose="020205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옴니고딕OTF 030" panose="02020503020101020101" pitchFamily="18" charset="-127"/>
          <a:ea typeface="210 옴니고딕OTF 030" panose="020205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옴니고딕OTF 030" panose="02020503020101020101" pitchFamily="18" charset="-127"/>
          <a:ea typeface="210 옴니고딕OTF 030" panose="020205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옴니고딕OTF 030" panose="02020503020101020101" pitchFamily="18" charset="-127"/>
          <a:ea typeface="210 옴니고딕OTF 030" panose="020205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옴니고딕OTF 030" panose="02020503020101020101" pitchFamily="18" charset="-127"/>
          <a:ea typeface="210 옴니고딕OTF 030" panose="020205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rod.danawa.com/info/?pcode=14247725&amp;cate=11275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://prod.danawa.com/info/?pcode=14247725&amp;cate=11275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rod.danawa.com/info/?pcode=14247725&amp;cate=11275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</a:rPr>
              <a:t>용접로봇 자동화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1696673" cy="1752600"/>
          </a:xfrm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용접로봇팀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김태준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하현진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서승훈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정태수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전재훈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2BD32CB-DFBB-4974-8112-0120D9E81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01DE573C-8BAB-4114-8888-F2A5A62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37626B73-C0E6-4FF6-8368-9AE7DB7A2274}"/>
              </a:ext>
            </a:extLst>
          </p:cNvPr>
          <p:cNvCxnSpPr/>
          <p:nvPr/>
        </p:nvCxnSpPr>
        <p:spPr>
          <a:xfrm>
            <a:off x="364803" y="5218238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40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547859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335408" y="700126"/>
            <a:ext cx="524634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353647"/>
            <a:ext cx="6352910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1-1.</a:t>
            </a:r>
            <a:r>
              <a:rPr lang="ko-KR" altLang="en-US" sz="20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촬영 환경 견적</a:t>
            </a:r>
            <a:r>
              <a:rPr lang="en-US" altLang="ko-KR" sz="20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</a:t>
            </a:r>
            <a:endParaRPr lang="ko-KR" altLang="en-US" sz="1200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88" y="5266735"/>
            <a:ext cx="2352265" cy="1522163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=""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Rectangle 1">
            <a:hlinkClick r:id="rId4"/>
            <a:extLst>
              <a:ext uri="{FF2B5EF4-FFF2-40B4-BE49-F238E27FC236}">
                <a16:creationId xmlns="" xmlns:a16="http://schemas.microsoft.com/office/drawing/2014/main" id="{4DBD3F74-101C-F047-AB65-048FDFFE8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063" y="577132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x-none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B3F91FC-3908-814D-B3C0-F0CE3E04CB32}"/>
              </a:ext>
            </a:extLst>
          </p:cNvPr>
          <p:cNvSpPr txBox="1"/>
          <p:nvPr/>
        </p:nvSpPr>
        <p:spPr>
          <a:xfrm>
            <a:off x="1335408" y="1733612"/>
            <a:ext cx="6584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견적 요청 진행 물품</a:t>
            </a:r>
            <a:endParaRPr lang="en-US" altLang="ko-KR" sz="1600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더 좁은 </a:t>
            </a: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FOV 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형성을 위해 </a:t>
            </a:r>
            <a:r>
              <a:rPr lang="ko-KR" altLang="en-US" sz="1600" dirty="0" err="1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접사링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추가</a:t>
            </a:r>
            <a:endParaRPr lang="en-US" altLang="ko-KR" sz="1600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</a:t>
            </a: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itchFamily="2" charset="2"/>
              </a:rPr>
              <a:t>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itchFamily="2" charset="2"/>
              </a:rPr>
              <a:t> </a:t>
            </a:r>
            <a:r>
              <a:rPr lang="ko-KR" altLang="en-US" sz="1600" dirty="0" err="1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itchFamily="2" charset="2"/>
              </a:rPr>
              <a:t>작업거리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itchFamily="2" charset="2"/>
              </a:rPr>
              <a:t>20cm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itchFamily="2" charset="2"/>
              </a:rPr>
              <a:t>에서 </a:t>
            </a: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itchFamily="2" charset="2"/>
              </a:rPr>
              <a:t>2cm X 2cm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itchFamily="2" charset="2"/>
              </a:rPr>
              <a:t> 가능</a:t>
            </a:r>
            <a:endParaRPr lang="en-US" altLang="ko-KR" sz="1600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3430C1CB-985B-114A-A9A7-31C80A090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19142249"/>
              </p:ext>
            </p:extLst>
          </p:nvPr>
        </p:nvGraphicFramePr>
        <p:xfrm>
          <a:off x="1383820" y="2875510"/>
          <a:ext cx="6337284" cy="2706804"/>
        </p:xfrm>
        <a:graphic>
          <a:graphicData uri="http://schemas.openxmlformats.org/drawingml/2006/table">
            <a:tbl>
              <a:tblPr/>
              <a:tblGrid>
                <a:gridCol w="1335752">
                  <a:extLst>
                    <a:ext uri="{9D8B030D-6E8A-4147-A177-3AD203B41FA5}">
                      <a16:colId xmlns="" xmlns:a16="http://schemas.microsoft.com/office/drawing/2014/main" val="1129966901"/>
                    </a:ext>
                  </a:extLst>
                </a:gridCol>
                <a:gridCol w="934021">
                  <a:extLst>
                    <a:ext uri="{9D8B030D-6E8A-4147-A177-3AD203B41FA5}">
                      <a16:colId xmlns="" xmlns:a16="http://schemas.microsoft.com/office/drawing/2014/main" val="2089329750"/>
                    </a:ext>
                  </a:extLst>
                </a:gridCol>
                <a:gridCol w="522248">
                  <a:extLst>
                    <a:ext uri="{9D8B030D-6E8A-4147-A177-3AD203B41FA5}">
                      <a16:colId xmlns="" xmlns:a16="http://schemas.microsoft.com/office/drawing/2014/main" val="1322815703"/>
                    </a:ext>
                  </a:extLst>
                </a:gridCol>
                <a:gridCol w="753242">
                  <a:extLst>
                    <a:ext uri="{9D8B030D-6E8A-4147-A177-3AD203B41FA5}">
                      <a16:colId xmlns="" xmlns:a16="http://schemas.microsoft.com/office/drawing/2014/main" val="307424119"/>
                    </a:ext>
                  </a:extLst>
                </a:gridCol>
                <a:gridCol w="2792021">
                  <a:extLst>
                    <a:ext uri="{9D8B030D-6E8A-4147-A177-3AD203B41FA5}">
                      <a16:colId xmlns="" xmlns:a16="http://schemas.microsoft.com/office/drawing/2014/main" val="1623025764"/>
                    </a:ext>
                  </a:extLst>
                </a:gridCol>
              </a:tblGrid>
              <a:tr h="45113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제품명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단가</a:t>
                      </a:r>
                      <a:r>
                        <a:rPr lang="en-US" altLang="ko-K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원</a:t>
                      </a:r>
                      <a:r>
                        <a:rPr lang="en-US" altLang="ko-K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수량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금액</a:t>
                      </a:r>
                      <a:r>
                        <a:rPr lang="en-US" altLang="ko-K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원</a:t>
                      </a:r>
                      <a:r>
                        <a:rPr lang="en-US" altLang="ko-K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비고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05857149"/>
                  </a:ext>
                </a:extLst>
              </a:tr>
              <a:tr h="45113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카메라</a:t>
                      </a: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330,000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330,000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Mono, 3072x2048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x-none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6MP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)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, 17fps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268473"/>
                  </a:ext>
                </a:extLst>
              </a:tr>
              <a:tr h="45113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카메라 렌즈</a:t>
                      </a: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363,000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 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363,000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-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24302741"/>
                  </a:ext>
                </a:extLst>
              </a:tr>
              <a:tr h="45113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조명</a:t>
                      </a:r>
                      <a:endParaRPr lang="en-US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300,000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2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600,000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바 형태 조명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33723081"/>
                  </a:ext>
                </a:extLst>
              </a:tr>
              <a:tr h="45113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접사링</a:t>
                      </a:r>
                      <a:endParaRPr lang="en-US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50,000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2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100,000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두께 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5mm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5604420"/>
                  </a:ext>
                </a:extLst>
              </a:tr>
              <a:tr h="45113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합계</a:t>
                      </a: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-</a:t>
                      </a: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-</a:t>
                      </a: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1,393,000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-</a:t>
                      </a: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5995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893246483"/>
      </p:ext>
    </p:extLst>
  </p:cSld>
  <p:clrMapOvr>
    <a:masterClrMapping/>
  </p:clrMapOvr>
  <p:transition advTm="203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547859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335408" y="700126"/>
            <a:ext cx="524634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353647"/>
            <a:ext cx="6352910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1-1.</a:t>
            </a:r>
            <a:r>
              <a:rPr lang="ko-KR" altLang="en-US" sz="20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촬영 테스트</a:t>
            </a:r>
            <a:r>
              <a:rPr lang="en-US" altLang="ko-KR" sz="20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</a:t>
            </a:r>
            <a:endParaRPr lang="ko-KR" altLang="en-US" sz="1200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88" y="5266735"/>
            <a:ext cx="2352265" cy="1522163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=""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Rectangle 1">
            <a:hlinkClick r:id="rId4"/>
            <a:extLst>
              <a:ext uri="{FF2B5EF4-FFF2-40B4-BE49-F238E27FC236}">
                <a16:creationId xmlns="" xmlns:a16="http://schemas.microsoft.com/office/drawing/2014/main" id="{4DBD3F74-101C-F047-AB65-048FDFFE8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063" y="577132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x-none"/>
          </a:p>
        </p:txBody>
      </p:sp>
      <p:pic>
        <p:nvPicPr>
          <p:cNvPr id="6" name="Picture 5" descr="A close-up of a fossil&#10;&#10;Description automatically generated with low confidence">
            <a:extLst>
              <a:ext uri="{FF2B5EF4-FFF2-40B4-BE49-F238E27FC236}">
                <a16:creationId xmlns="" xmlns:a16="http://schemas.microsoft.com/office/drawing/2014/main" id="{816D026D-E389-C240-964D-676C8A480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810" y="1991367"/>
            <a:ext cx="3176456" cy="2148137"/>
          </a:xfrm>
          <a:prstGeom prst="rect">
            <a:avLst/>
          </a:prstGeom>
        </p:spPr>
      </p:pic>
      <p:pic>
        <p:nvPicPr>
          <p:cNvPr id="22" name="Picture 21" descr="A close-up of a fish&#10;&#10;Description automatically generated with low confidence">
            <a:extLst>
              <a:ext uri="{FF2B5EF4-FFF2-40B4-BE49-F238E27FC236}">
                <a16:creationId xmlns="" xmlns:a16="http://schemas.microsoft.com/office/drawing/2014/main" id="{1A2AA46A-EF31-F74E-AC68-6E76456E5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450" y="1992325"/>
            <a:ext cx="3176456" cy="21433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FBA2CCE-CF16-EF4E-8049-52F640D9C8B8}"/>
              </a:ext>
            </a:extLst>
          </p:cNvPr>
          <p:cNvSpPr txBox="1"/>
          <p:nvPr/>
        </p:nvSpPr>
        <p:spPr>
          <a:xfrm>
            <a:off x="1970271" y="4451549"/>
            <a:ext cx="1482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FOV 4cm </a:t>
            </a:r>
            <a:r>
              <a:rPr lang="en-US" dirty="0"/>
              <a:t>X 4cm</a:t>
            </a:r>
            <a:endParaRPr lang="x-none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110FEAE-D400-9648-82A0-BB737C142570}"/>
              </a:ext>
            </a:extLst>
          </p:cNvPr>
          <p:cNvSpPr txBox="1"/>
          <p:nvPr/>
        </p:nvSpPr>
        <p:spPr>
          <a:xfrm>
            <a:off x="5627632" y="4451370"/>
            <a:ext cx="1482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FOV 2cm X 2cm</a:t>
            </a:r>
            <a:endParaRPr lang="x-none" dirty="0"/>
          </a:p>
        </p:txBody>
      </p:sp>
    </p:spTree>
    <p:extLst>
      <p:ext uri="{BB962C8B-B14F-4D97-AF65-F5344CB8AC3E}">
        <p14:creationId xmlns="" xmlns:p14="http://schemas.microsoft.com/office/powerpoint/2010/main" val="2924027590"/>
      </p:ext>
    </p:extLst>
  </p:cSld>
  <p:clrMapOvr>
    <a:masterClrMapping/>
  </p:clrMapOvr>
  <p:transition advTm="203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547859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335408" y="700126"/>
            <a:ext cx="524634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이번주 작업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56" y="5266735"/>
            <a:ext cx="1921397" cy="15221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1491418" y="1758284"/>
            <a:ext cx="64171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가지의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파라미터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통제로는 균열을 얻지 못함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가지의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파라미터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통제로 균열을 얻고자 함</a:t>
            </a:r>
            <a:endParaRPr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실험 내용</a:t>
            </a:r>
            <a:endParaRPr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전류 및 용접 속도를 올려가며 균열 생성 여부를 확인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실험 결과</a:t>
            </a:r>
            <a:endParaRPr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1335409" y="1353647"/>
            <a:ext cx="6352910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1.2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균열 생성 실험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4314" t="15128" r="12477" b="34487"/>
          <a:stretch/>
        </p:blipFill>
        <p:spPr>
          <a:xfrm rot="16200000">
            <a:off x="2554165" y="2867581"/>
            <a:ext cx="773723" cy="25915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2605282" y="4586556"/>
            <a:ext cx="9990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240A, 30mm/s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60104" t="16351" r="14753" b="37538"/>
          <a:stretch/>
        </p:blipFill>
        <p:spPr>
          <a:xfrm rot="16200000">
            <a:off x="5682995" y="3063557"/>
            <a:ext cx="779351" cy="22052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5717198" y="4671050"/>
            <a:ext cx="9990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240A, 20mm/s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1491418" y="4963380"/>
            <a:ext cx="6417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전류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용접속도를 올렸을 시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언더컷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현상이 좀 더 두드러짐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균열을 얻지 못함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884641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547859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335408" y="700126"/>
            <a:ext cx="524634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이번주 작업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56" y="5266735"/>
            <a:ext cx="1921397" cy="15221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1491418" y="1758284"/>
            <a:ext cx="64171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균열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저온균열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급속 냉각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수소가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모재속에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침투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--&gt;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냉각속도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수소의 침투를 제어할 수 없음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고온균열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응고 균열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응고하는 응력을 견디지 못함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--&gt;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막기 위해서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모재의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C,S,P,Ni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함량을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낮추어야함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1600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C,S,P,Ni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의 함량이 높은 </a:t>
            </a:r>
            <a:r>
              <a:rPr lang="ko-KR" altLang="en-US" sz="1600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모재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선택으로 균열 생성 가능</a:t>
            </a:r>
            <a:endParaRPr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1335409" y="1353647"/>
            <a:ext cx="6352910" cy="40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1.3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균열 원인 조사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9744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547859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335408" y="700126"/>
            <a:ext cx="524634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이번주 작업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56" y="5266735"/>
            <a:ext cx="1921397" cy="15221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1491418" y="1758284"/>
            <a:ext cx="64171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강화 학습 실험을 위한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State, Reward, Action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정의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실험 </a:t>
            </a: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State :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기준 사진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Reward :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기준 사진과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용접물간의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유사도에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비례하여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reward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줌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Action :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새로 용접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용접을 한 후 바로 사진 촬영을 해야하므로 환경 구성에 어려움이 있음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유사도의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기준이 명확하지 않음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Reward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선정에 어려움이 있음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한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모재에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할 수 있는 용접의 수가 한정적이어서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모재를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교체하는 시간이 오래 걸림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1335409" y="1353647"/>
            <a:ext cx="6352910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1.3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강화 학습 실험 설계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3793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547859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335408" y="700126"/>
            <a:ext cx="524634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이번주 작업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56" y="5266735"/>
            <a:ext cx="1921397" cy="15221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1491418" y="1758284"/>
            <a:ext cx="64171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실험 </a:t>
            </a: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State :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비드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폭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깊이 등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Reward :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원하는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비드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폭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깊이와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유사도에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비례하여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reward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줌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Action :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새로 용접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새로운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Action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마다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비드의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폭과 깊이를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측정해야하므로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시간이 오래 걸림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비드의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폭과 깊이가 일정하지 않아 측정에 주관적 관점이 포함 될 수 있음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1335409" y="1353647"/>
            <a:ext cx="6352910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1.3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강화 학습 실험 설계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5841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547859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335408" y="700126"/>
            <a:ext cx="524634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이번주 작업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56" y="5266735"/>
            <a:ext cx="1921397" cy="15221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1491418" y="1758286"/>
            <a:ext cx="64171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요약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용접의 최적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파라미터를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찾는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강화학습에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대하여 실험을 설계하였음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State, Reward, Action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선정하는데 어려움을 겪고 있음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1335409" y="1353647"/>
            <a:ext cx="6352910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1.3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강화 학습 실험 설계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26614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547859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335408" y="700126"/>
            <a:ext cx="524634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이번주 작업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56" y="5266735"/>
            <a:ext cx="1921397" cy="15221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1491418" y="1758284"/>
            <a:ext cx="64171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요약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용접에 필요한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파라미터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전압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전류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속도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가스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각도 등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용접 이미지를 생성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 파라미터만으로 불량 여부를 판단 가능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 의뢰자가 용접 이미지를 보고 주관적으로 판단 가능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GAN,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AutoEncoder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Transformer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등 여러 생성 모델 활용 가능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FFC3785C-829D-410F-9E15-1D4D13DDE777}"/>
              </a:ext>
            </a:extLst>
          </p:cNvPr>
          <p:cNvSpPr txBox="1">
            <a:spLocks/>
          </p:cNvSpPr>
          <p:nvPr/>
        </p:nvSpPr>
        <p:spPr>
          <a:xfrm>
            <a:off x="1335409" y="1353647"/>
            <a:ext cx="6352910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1.3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 생성 모델 제언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96748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547859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335408" y="700126"/>
            <a:ext cx="524634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다음주 예정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56" y="5266735"/>
            <a:ext cx="1921397" cy="15221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1416603" y="1538827"/>
            <a:ext cx="6417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촬영 관련 견적 확정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 수집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피드백 내용에 따른 작업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80264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용접 로봇 </a:t>
              </a:r>
              <a:r>
                <a:rPr lang="en-US" altLang="ko-KR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Calibration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2021 CAI Lab Meeting</a:t>
              </a:r>
            </a:p>
          </p:txBody>
        </p:sp>
        <p:grpSp>
          <p:nvGrpSpPr>
            <p:cNvPr id="3" name="그룹 24">
              <a:extLst>
                <a:ext uri="{FF2B5EF4-FFF2-40B4-BE49-F238E27FC236}">
                  <a16:creationId xmlns=""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=""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=""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OTF 030" panose="02020503020101020101" pitchFamily="18" charset="-127"/>
                  <a:ea typeface="210 옴니고딕OTF 030" panose="020205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40037321"/>
      </p:ext>
    </p:extLst>
  </p:cSld>
  <p:clrMapOvr>
    <a:masterClrMapping/>
  </p:clrMapOvr>
  <p:transition advTm="297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용접 자동화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=""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=""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=""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OTF 030" panose="02020503020101020101" pitchFamily="18" charset="-127"/>
                  <a:ea typeface="210 옴니고딕OTF 030" panose="020205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36368125"/>
      </p:ext>
    </p:extLst>
  </p:cSld>
  <p:clrMapOvr>
    <a:masterClrMapping/>
  </p:clrMapOvr>
  <p:transition advTm="25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823874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연속성 보정된 정규 근사화 알고리즘</a:t>
            </a:r>
            <a:endParaRPr lang="ko-KR" altLang="en-US" sz="24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3459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=""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               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885825" y="1726143"/>
            <a:ext cx="7084488" cy="388408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X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축 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: 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연산에 사용한 </a:t>
            </a:r>
            <a:r>
              <a:rPr lang="ko-KR" altLang="en-US" sz="1600" b="1" dirty="0" err="1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이미지수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,        Y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축 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: 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공간상에서의 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Euclidean 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거리 오차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(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단위 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m)</a:t>
            </a:r>
          </a:p>
        </p:txBody>
      </p:sp>
      <p:pic>
        <p:nvPicPr>
          <p:cNvPr id="9" name="Picture 2" descr="C:\Users\cailab\Desktop\2021년 10월 16일 자료\2021년 10월 16일 자료\연속성\nd.png"/>
          <p:cNvPicPr>
            <a:picLocks noChangeAspect="1" noChangeArrowheads="1"/>
          </p:cNvPicPr>
          <p:nvPr/>
        </p:nvPicPr>
        <p:blipFill>
          <a:blip r:embed="rId3"/>
          <a:srcRect l="24875" t="49500" r="50656" b="19833"/>
          <a:stretch>
            <a:fillRect/>
          </a:stretch>
        </p:blipFill>
        <p:spPr bwMode="auto">
          <a:xfrm>
            <a:off x="0" y="2743200"/>
            <a:ext cx="4326990" cy="305044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cxnSp>
        <p:nvCxnSpPr>
          <p:cNvPr id="10" name="직선 연결선 9"/>
          <p:cNvCxnSpPr/>
          <p:nvPr/>
        </p:nvCxnSpPr>
        <p:spPr>
          <a:xfrm>
            <a:off x="1155165" y="3181350"/>
            <a:ext cx="1485900" cy="2095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31540" y="3400425"/>
            <a:ext cx="1276350" cy="6858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1136115" y="5305425"/>
            <a:ext cx="1314450" cy="1143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2431515" y="4962525"/>
            <a:ext cx="1466850" cy="3333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114300" y="2667000"/>
            <a:ext cx="4505325" cy="317182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-171450" y="2676527"/>
            <a:ext cx="4600575" cy="323849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cailab\Desktop\graphsf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3637" y="2733675"/>
            <a:ext cx="4640364" cy="31121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976696481"/>
      </p:ext>
    </p:extLst>
  </p:cSld>
  <p:clrMapOvr>
    <a:masterClrMapping/>
  </p:clrMapOvr>
  <p:transition advTm="31015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2. Rotation Matrix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=""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               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38151" y="5621867"/>
            <a:ext cx="8201024" cy="1112307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현재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, </a:t>
            </a:r>
            <a:r>
              <a:rPr lang="en-US" altLang="ko-KR" sz="1600" b="1" dirty="0" err="1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Realsense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로 촬영한 이미지를 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PC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에 저장한 후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, 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이 이미지를 토대로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, 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연산을 하게 되</a:t>
            </a:r>
            <a:endParaRPr lang="en-US" altLang="ko-KR" sz="16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buNone/>
            </a:pPr>
            <a:r>
              <a:rPr lang="ko-KR" altLang="en-US" sz="1600" b="1" dirty="0" err="1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는데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, </a:t>
            </a:r>
            <a:r>
              <a:rPr lang="en-US" altLang="ko-KR" sz="1600" b="1" dirty="0" err="1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Realsense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의 좌표와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, Open </a:t>
            </a:r>
            <a:r>
              <a:rPr lang="en-US" altLang="ko-KR" sz="1600" b="1" dirty="0" err="1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cv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로 촬영된 이미지 상의 좌표가 다르게 되어있어서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, 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이</a:t>
            </a:r>
            <a:endParaRPr lang="en-US" altLang="ko-KR" sz="16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buNone/>
            </a:pPr>
            <a:r>
              <a:rPr lang="ko-KR" altLang="en-US" sz="1600" b="1" dirty="0" err="1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를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토대로 좌표 보정을 해서 프로그램을 </a:t>
            </a:r>
            <a:r>
              <a:rPr lang="ko-KR" altLang="en-US" sz="1600" b="1" dirty="0" err="1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짜야한다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.</a:t>
            </a:r>
          </a:p>
        </p:txBody>
      </p:sp>
      <p:pic>
        <p:nvPicPr>
          <p:cNvPr id="2" name="Picture 4" descr="C:\Users\cailab\Desktop\2021년 10월 23일 자료\2021년 10월 23일 자료\Result2021101920352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3601" y="1432455"/>
            <a:ext cx="3286474" cy="2464856"/>
          </a:xfrm>
          <a:prstGeom prst="rect">
            <a:avLst/>
          </a:prstGeom>
          <a:noFill/>
        </p:spPr>
      </p:pic>
      <p:pic>
        <p:nvPicPr>
          <p:cNvPr id="2053" name="Picture 5" descr="C:\Users\cailab\Desktop\2021년 10월 23일 자료\2021년 10월 23일 자료\Result2021101920352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0151" y="1418093"/>
            <a:ext cx="3299874" cy="2474906"/>
          </a:xfrm>
          <a:prstGeom prst="rect">
            <a:avLst/>
          </a:prstGeom>
          <a:noFill/>
        </p:spPr>
      </p:pic>
      <p:pic>
        <p:nvPicPr>
          <p:cNvPr id="2054" name="Picture 6" descr="C:\Users\cailab\Desktop\gs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7519" y="4089399"/>
            <a:ext cx="8091162" cy="13303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18500630"/>
      </p:ext>
    </p:extLst>
  </p:cSld>
  <p:clrMapOvr>
    <a:masterClrMapping/>
  </p:clrMapOvr>
  <p:transition advTm="57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2. Rotation Matrix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=""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               </a:t>
            </a:r>
          </a:p>
        </p:txBody>
      </p:sp>
      <p:pic>
        <p:nvPicPr>
          <p:cNvPr id="2" name="Picture 4" descr="C:\Users\cailab\Desktop\2021년 10월 23일 자료\2021년 10월 23일 자료\Result2021101920352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3601" y="1432455"/>
            <a:ext cx="3286474" cy="2464856"/>
          </a:xfrm>
          <a:prstGeom prst="rect">
            <a:avLst/>
          </a:prstGeom>
          <a:noFill/>
        </p:spPr>
      </p:pic>
      <p:pic>
        <p:nvPicPr>
          <p:cNvPr id="2053" name="Picture 5" descr="C:\Users\cailab\Desktop\2021년 10월 23일 자료\2021년 10월 23일 자료\Result2021101920352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0151" y="1418093"/>
            <a:ext cx="3299874" cy="2474906"/>
          </a:xfrm>
          <a:prstGeom prst="rect">
            <a:avLst/>
          </a:prstGeom>
          <a:noFill/>
        </p:spPr>
      </p:pic>
      <p:cxnSp>
        <p:nvCxnSpPr>
          <p:cNvPr id="28" name="직선 연결선 27"/>
          <p:cNvCxnSpPr/>
          <p:nvPr/>
        </p:nvCxnSpPr>
        <p:spPr>
          <a:xfrm rot="16200000" flipH="1">
            <a:off x="1618459" y="4953790"/>
            <a:ext cx="1286669" cy="8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rot="10800000" flipV="1">
            <a:off x="2399515" y="5486400"/>
            <a:ext cx="1305710" cy="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rot="5400000">
            <a:off x="6700838" y="6157915"/>
            <a:ext cx="1133475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rot="10800000">
            <a:off x="5838037" y="5506243"/>
            <a:ext cx="1334289" cy="8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3200400" y="4495800"/>
            <a:ext cx="190500" cy="1619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8134350" y="4514850"/>
            <a:ext cx="190500" cy="1619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3695701" y="5364693"/>
            <a:ext cx="304799" cy="331258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X</a:t>
            </a:r>
          </a:p>
        </p:txBody>
      </p:sp>
      <p:sp>
        <p:nvSpPr>
          <p:cNvPr id="49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505451" y="5355168"/>
            <a:ext cx="304799" cy="331258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X</a:t>
            </a:r>
          </a:p>
        </p:txBody>
      </p:sp>
      <p:sp>
        <p:nvSpPr>
          <p:cNvPr id="50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105026" y="3993093"/>
            <a:ext cx="304799" cy="331258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Y</a:t>
            </a:r>
          </a:p>
        </p:txBody>
      </p:sp>
      <p:sp>
        <p:nvSpPr>
          <p:cNvPr id="51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7324726" y="6526742"/>
            <a:ext cx="304799" cy="331258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Y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124076" y="5679018"/>
            <a:ext cx="304799" cy="331258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Z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7124701" y="4964642"/>
            <a:ext cx="304799" cy="331258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Z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1114425" y="4448175"/>
            <a:ext cx="2295526" cy="199072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6038850" y="4486275"/>
            <a:ext cx="2295526" cy="199072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7096125" y="5343525"/>
            <a:ext cx="323850" cy="3238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2133600" y="5334000"/>
            <a:ext cx="323850" cy="3238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2190750" y="5381625"/>
            <a:ext cx="200025" cy="2095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7153275" y="5391150"/>
            <a:ext cx="200025" cy="2095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18500630"/>
      </p:ext>
    </p:extLst>
  </p:cSld>
  <p:clrMapOvr>
    <a:masterClrMapping/>
  </p:clrMapOvr>
  <p:transition advTm="57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2. Rotation Matrix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=""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               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38151" y="5621867"/>
            <a:ext cx="8201024" cy="1112307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현재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, </a:t>
            </a:r>
            <a:r>
              <a:rPr lang="en-US" altLang="ko-KR" sz="1600" b="1" dirty="0" err="1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Realsense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로 촬영한 이미지를 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PC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에 저장한 후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, 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이 이미지를 토대로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, 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연산을 하게 되</a:t>
            </a:r>
            <a:endParaRPr lang="en-US" altLang="ko-KR" sz="16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buNone/>
            </a:pPr>
            <a:r>
              <a:rPr lang="ko-KR" altLang="en-US" sz="1600" b="1" dirty="0" err="1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는데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, </a:t>
            </a:r>
            <a:r>
              <a:rPr lang="en-US" altLang="ko-KR" sz="1600" b="1" dirty="0" err="1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Realsense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의 좌표와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, Open </a:t>
            </a:r>
            <a:r>
              <a:rPr lang="en-US" altLang="ko-KR" sz="1600" b="1" dirty="0" err="1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cv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로 촬영된 이미지 상의 좌표가 다르게 되어있어서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, 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이</a:t>
            </a:r>
            <a:endParaRPr lang="en-US" altLang="ko-KR" sz="16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buNone/>
            </a:pPr>
            <a:r>
              <a:rPr lang="ko-KR" altLang="en-US" sz="1600" b="1" dirty="0" err="1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를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토대로 좌표 보정을 해서 프로그램을 </a:t>
            </a:r>
            <a:r>
              <a:rPr lang="ko-KR" altLang="en-US" sz="1600" b="1" dirty="0" err="1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짜야한다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.</a:t>
            </a:r>
          </a:p>
        </p:txBody>
      </p:sp>
      <p:pic>
        <p:nvPicPr>
          <p:cNvPr id="2050" name="Picture 2" descr="C:\Users\cailab\Desktop\2021년 10월 23일 자료\2021년 10월 23일 자료\asdf.png"/>
          <p:cNvPicPr>
            <a:picLocks noChangeAspect="1" noChangeArrowheads="1"/>
          </p:cNvPicPr>
          <p:nvPr/>
        </p:nvPicPr>
        <p:blipFill>
          <a:blip r:embed="rId3"/>
          <a:srcRect l="10668" t="17921" r="56875" b="67896"/>
          <a:stretch>
            <a:fillRect/>
          </a:stretch>
        </p:blipFill>
        <p:spPr bwMode="auto">
          <a:xfrm>
            <a:off x="266700" y="4124324"/>
            <a:ext cx="4534184" cy="1114426"/>
          </a:xfrm>
          <a:prstGeom prst="rect">
            <a:avLst/>
          </a:prstGeom>
          <a:noFill/>
        </p:spPr>
      </p:pic>
      <p:pic>
        <p:nvPicPr>
          <p:cNvPr id="2051" name="Picture 3" descr="C:\Users\cailab\Desktop\2021년 10월 23일 자료\2021년 10월 23일 자료\asdf.png"/>
          <p:cNvPicPr>
            <a:picLocks noChangeAspect="1" noChangeArrowheads="1"/>
          </p:cNvPicPr>
          <p:nvPr/>
        </p:nvPicPr>
        <p:blipFill>
          <a:blip r:embed="rId3"/>
          <a:srcRect l="24969" t="77500" r="48125" b="13333"/>
          <a:stretch>
            <a:fillRect/>
          </a:stretch>
        </p:blipFill>
        <p:spPr bwMode="auto">
          <a:xfrm>
            <a:off x="4752975" y="4097462"/>
            <a:ext cx="4248149" cy="1230752"/>
          </a:xfrm>
          <a:prstGeom prst="rect">
            <a:avLst/>
          </a:prstGeom>
          <a:noFill/>
        </p:spPr>
      </p:pic>
      <p:pic>
        <p:nvPicPr>
          <p:cNvPr id="2" name="Picture 4" descr="C:\Users\cailab\Desktop\2021년 10월 23일 자료\2021년 10월 23일 자료\Result2021101920352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3601" y="1432455"/>
            <a:ext cx="3286474" cy="2464856"/>
          </a:xfrm>
          <a:prstGeom prst="rect">
            <a:avLst/>
          </a:prstGeom>
          <a:noFill/>
        </p:spPr>
      </p:pic>
      <p:pic>
        <p:nvPicPr>
          <p:cNvPr id="2053" name="Picture 5" descr="C:\Users\cailab\Desktop\2021년 10월 23일 자료\2021년 10월 23일 자료\Result20211019203529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0151" y="1418093"/>
            <a:ext cx="3299874" cy="2474906"/>
          </a:xfrm>
          <a:prstGeom prst="rect">
            <a:avLst/>
          </a:prstGeom>
          <a:noFill/>
        </p:spPr>
      </p:pic>
      <p:sp>
        <p:nvSpPr>
          <p:cNvPr id="11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1581150" y="5240867"/>
            <a:ext cx="1657350" cy="350307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ko-KR" altLang="en-US" sz="1600" b="1" dirty="0" err="1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추정값</a:t>
            </a:r>
            <a:endParaRPr lang="en-US" altLang="ko-KR" sz="16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6115050" y="5250392"/>
            <a:ext cx="1657350" cy="350307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GT</a:t>
            </a:r>
          </a:p>
        </p:txBody>
      </p:sp>
    </p:spTree>
    <p:extLst>
      <p:ext uri="{BB962C8B-B14F-4D97-AF65-F5344CB8AC3E}">
        <p14:creationId xmlns="" xmlns:p14="http://schemas.microsoft.com/office/powerpoint/2010/main" val="1918500630"/>
      </p:ext>
    </p:extLst>
  </p:cSld>
  <p:clrMapOvr>
    <a:masterClrMapping/>
  </p:clrMapOvr>
  <p:transition advTm="57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3. Hand Eye Calibration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논문 탐색 및 방향 설정 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=""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              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29076" y="5934076"/>
            <a:ext cx="1371599" cy="323850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Mao Lin </a:t>
            </a:r>
            <a:r>
              <a:rPr lang="en-US" altLang="ko-KR" sz="1600" b="1" dirty="0" err="1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Qiu</a:t>
            </a:r>
            <a:endParaRPr lang="en-US" altLang="ko-KR" sz="16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pic>
        <p:nvPicPr>
          <p:cNvPr id="4098" name="Picture 2" descr="C:\Users\cailab\Desktop\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35436" y="1441515"/>
            <a:ext cx="6413164" cy="42926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18500630"/>
      </p:ext>
    </p:extLst>
  </p:cSld>
  <p:clrMapOvr>
    <a:masterClrMapping/>
  </p:clrMapOvr>
  <p:transition advTm="57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3. Hand Eye Calibration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논문 탐색 및 방향 설정 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=""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              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124076" y="5029200"/>
            <a:ext cx="5200650" cy="1095375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Camera Calibration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을 이용한 자세추정</a:t>
            </a:r>
            <a:endParaRPr lang="en-US" altLang="ko-KR" sz="16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buNone/>
            </a:pPr>
            <a:endParaRPr lang="en-US" altLang="ko-KR" sz="16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buNone/>
            </a:pP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서울대 제어 계측 공학과 자동화 시스템 공동 연구소</a:t>
            </a:r>
            <a:endParaRPr lang="en-US" altLang="ko-KR" sz="16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pic>
        <p:nvPicPr>
          <p:cNvPr id="4099" name="Picture 3" descr="C:\Users\cailab\Desktop\gdg.PNG"/>
          <p:cNvPicPr>
            <a:picLocks noChangeAspect="1" noChangeArrowheads="1"/>
          </p:cNvPicPr>
          <p:nvPr/>
        </p:nvPicPr>
        <p:blipFill>
          <a:blip r:embed="rId3"/>
          <a:srcRect b="51373"/>
          <a:stretch>
            <a:fillRect/>
          </a:stretch>
        </p:blipFill>
        <p:spPr bwMode="auto">
          <a:xfrm>
            <a:off x="165978" y="1530270"/>
            <a:ext cx="4750968" cy="3289380"/>
          </a:xfrm>
          <a:prstGeom prst="rect">
            <a:avLst/>
          </a:prstGeom>
          <a:noFill/>
        </p:spPr>
      </p:pic>
      <p:pic>
        <p:nvPicPr>
          <p:cNvPr id="10" name="Picture 3" descr="C:\Users\cailab\Desktop\gdg.PNG"/>
          <p:cNvPicPr>
            <a:picLocks noChangeAspect="1" noChangeArrowheads="1"/>
          </p:cNvPicPr>
          <p:nvPr/>
        </p:nvPicPr>
        <p:blipFill>
          <a:blip r:embed="rId3"/>
          <a:srcRect t="49329"/>
          <a:stretch>
            <a:fillRect/>
          </a:stretch>
        </p:blipFill>
        <p:spPr bwMode="auto">
          <a:xfrm>
            <a:off x="4562793" y="1571625"/>
            <a:ext cx="4581207" cy="3305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18500630"/>
      </p:ext>
    </p:extLst>
  </p:cSld>
  <p:clrMapOvr>
    <a:masterClrMapping/>
  </p:clrMapOvr>
  <p:transition advTm="57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3. Hand Eye Calibration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논문 탐색 및 방향 설정 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=""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              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314326" y="5305425"/>
            <a:ext cx="8124824" cy="1047749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DVRK(</a:t>
            </a:r>
            <a:r>
              <a:rPr lang="en-US" altLang="ko-KR" sz="1600" b="1" dirty="0" err="1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Davinch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Research Kit)</a:t>
            </a:r>
          </a:p>
          <a:p>
            <a:pPr>
              <a:buNone/>
            </a:pPr>
            <a:endParaRPr lang="en-US" altLang="ko-KR" sz="16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5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개의 포지션의 정보가 하나의 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Data Set, </a:t>
            </a:r>
            <a:r>
              <a:rPr lang="ko-KR" altLang="en-US" sz="1600" b="1" dirty="0" err="1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서로다른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8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개의 </a:t>
            </a:r>
            <a:r>
              <a:rPr lang="en-US" altLang="ko-KR" sz="1600" b="1" dirty="0" err="1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DataSet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에서 구했을때</a:t>
            </a:r>
            <a:r>
              <a:rPr lang="en-US" altLang="ko-KR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, </a:t>
            </a: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차이가 별로 </a:t>
            </a:r>
            <a:endParaRPr lang="en-US" altLang="ko-KR" sz="16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buNone/>
            </a:pPr>
            <a:r>
              <a:rPr lang="ko-KR" altLang="en-US" sz="16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나지 않음을 보여주는 자료</a:t>
            </a:r>
            <a:endParaRPr lang="en-US" altLang="ko-KR" sz="16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buNone/>
            </a:pPr>
            <a:endParaRPr lang="en-US" altLang="ko-KR" sz="16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buNone/>
            </a:pPr>
            <a:endParaRPr lang="en-US" altLang="ko-KR" sz="16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pic>
        <p:nvPicPr>
          <p:cNvPr id="5122" name="Picture 2" descr="C:\Users\cailab\Desktop\ra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8607" y="1456446"/>
            <a:ext cx="4583417" cy="3501937"/>
          </a:xfrm>
          <a:prstGeom prst="rect">
            <a:avLst/>
          </a:prstGeom>
          <a:noFill/>
        </p:spPr>
      </p:pic>
      <p:pic>
        <p:nvPicPr>
          <p:cNvPr id="5123" name="Picture 3" descr="C:\Users\cailab\Desktop\taef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46599" y="1238250"/>
            <a:ext cx="4283075" cy="36766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18500630"/>
      </p:ext>
    </p:extLst>
  </p:cSld>
  <p:clrMapOvr>
    <a:masterClrMapping/>
  </p:clrMapOvr>
  <p:transition advTm="57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3. Hand Eye Calibration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논문 탐색 및 방향 설정 </a:t>
            </a:r>
            <a:endParaRPr lang="en-US" altLang="ko-KR" sz="2400" b="1" dirty="0">
              <a:solidFill>
                <a:srgbClr val="3D3C3E"/>
              </a:solidFill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=""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              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42926" y="1609725"/>
            <a:ext cx="8124824" cy="4848225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24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1. Transition, Rotation Parameter</a:t>
            </a:r>
            <a:r>
              <a:rPr lang="ko-KR" altLang="en-US" sz="24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에 대해 전부 할 계획</a:t>
            </a:r>
            <a:endParaRPr lang="en-US" altLang="ko-KR" sz="24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buNone/>
            </a:pPr>
            <a:endParaRPr lang="en-US" altLang="ko-KR" sz="24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buNone/>
            </a:pPr>
            <a:r>
              <a:rPr lang="en-US" altLang="ko-KR" sz="24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2. Euclidean Distance </a:t>
            </a:r>
          </a:p>
          <a:p>
            <a:pPr>
              <a:buNone/>
            </a:pPr>
            <a:endParaRPr lang="en-US" altLang="ko-KR" sz="24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buNone/>
            </a:pPr>
            <a:r>
              <a:rPr lang="en-US" altLang="ko-KR" sz="24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3. </a:t>
            </a:r>
            <a:r>
              <a:rPr lang="ko-KR" altLang="en-US" sz="24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절대값 </a:t>
            </a:r>
            <a:r>
              <a:rPr lang="en-US" altLang="ko-KR" sz="24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(M, Radian) </a:t>
            </a:r>
            <a:r>
              <a:rPr lang="ko-KR" altLang="en-US" sz="24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오차와 서울대 연구소에서 </a:t>
            </a:r>
            <a:r>
              <a:rPr lang="ko-KR" altLang="en-US" sz="2400" b="1" dirty="0" err="1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했던것처럼</a:t>
            </a:r>
            <a:r>
              <a:rPr lang="en-US" altLang="ko-KR" sz="24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, %</a:t>
            </a:r>
            <a:r>
              <a:rPr lang="ko-KR" altLang="en-US" sz="24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오차 </a:t>
            </a:r>
            <a:r>
              <a:rPr lang="ko-KR" altLang="en-US" sz="2400" b="1" dirty="0" err="1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두개다</a:t>
            </a:r>
            <a:r>
              <a:rPr lang="ko-KR" altLang="en-US" sz="24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사용할 예정</a:t>
            </a:r>
            <a:endParaRPr lang="en-US" altLang="ko-KR" sz="24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18500630"/>
      </p:ext>
    </p:extLst>
  </p:cSld>
  <p:clrMapOvr>
    <a:masterClrMapping/>
  </p:clrMapOvr>
  <p:transition advTm="57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4.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</a:rPr>
              <a:t>향후계획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=""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89A2DA3-1E19-4FE9-B835-98AEDFC77F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337604" y="3970866"/>
            <a:ext cx="1116543" cy="330200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endParaRPr lang="en-US" altLang="ko-KR" sz="16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pic>
        <p:nvPicPr>
          <p:cNvPr id="1030" name="Picture 6" descr="C:\Users\cailab\Documents\카카오톡 받은 파일\KakaoTalk_20211021_202053943_01.jpg"/>
          <p:cNvPicPr>
            <a:picLocks noChangeAspect="1" noChangeArrowheads="1"/>
          </p:cNvPicPr>
          <p:nvPr/>
        </p:nvPicPr>
        <p:blipFill>
          <a:blip r:embed="rId4"/>
          <a:srcRect b="18679"/>
          <a:stretch>
            <a:fillRect/>
          </a:stretch>
        </p:blipFill>
        <p:spPr bwMode="auto">
          <a:xfrm>
            <a:off x="556637" y="1352145"/>
            <a:ext cx="7984248" cy="50194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271494"/>
      </p:ext>
    </p:extLst>
  </p:cSld>
  <p:clrMapOvr>
    <a:masterClrMapping/>
  </p:clrMapOvr>
  <p:transition advTm="15609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4.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</a:rPr>
              <a:t>향후계획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=""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89A2DA3-1E19-4FE9-B835-98AEDFC77F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337604" y="3970866"/>
            <a:ext cx="1116543" cy="330200"/>
          </a:xfrm>
          <a:prstGeom prst="rect">
            <a:avLst/>
          </a:prstGeom>
          <a:ln w="50800"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endParaRPr lang="en-US" altLang="ko-KR" sz="1600" b="1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pic>
        <p:nvPicPr>
          <p:cNvPr id="2051" name="Picture 3" descr="C:\Users\cailab\Documents\카카오톡 받은 파일\KakaoTalk_20211021_201716647_0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6200000">
            <a:off x="2056946" y="-111417"/>
            <a:ext cx="4971744" cy="79183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271494"/>
      </p:ext>
    </p:extLst>
  </p:cSld>
  <p:clrMapOvr>
    <a:masterClrMapping/>
  </p:clrMapOvr>
  <p:transition advTm="15609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이번 주 작업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다음 주 예정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474" y="39829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 dirty="0">
                <a:solidFill>
                  <a:srgbClr val="1D314E"/>
                </a:solidFill>
              </a:rPr>
              <a:t>목차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517914D3-CB5E-4C68-8EB4-A506F910E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5666C08D-42EF-4B68-9411-371F1792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  <p:transition advTm="297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72F4400-072C-4B3D-9BAD-9DA70D8AB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FABADD19-C0F6-4381-8CB8-B7CBCD7E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1-1. U-Net </a:t>
            </a:r>
            <a:r>
              <a:rPr lang="ko-KR" altLang="en-US" sz="20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및</a:t>
            </a:r>
            <a:r>
              <a:rPr lang="en-US" altLang="ko-KR" sz="20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Unet3+ </a:t>
            </a:r>
            <a:r>
              <a:rPr lang="ko-KR" altLang="en-US" sz="20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데이터 수집</a:t>
            </a:r>
            <a:endParaRPr lang="ko-KR" altLang="en-US" sz="1200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=""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A52E600-9723-4A84-9198-6268B3E350AD}"/>
              </a:ext>
            </a:extLst>
          </p:cNvPr>
          <p:cNvSpPr txBox="1"/>
          <p:nvPr/>
        </p:nvSpPr>
        <p:spPr>
          <a:xfrm>
            <a:off x="364803" y="1747573"/>
            <a:ext cx="804654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- 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총 </a:t>
            </a: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5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개의 데이터셋</a:t>
            </a:r>
            <a:endParaRPr lang="en-US" altLang="ko-KR" sz="1600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조금씩 다른 </a:t>
            </a: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5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개의 데이터셋에 대해 </a:t>
            </a:r>
            <a:r>
              <a:rPr lang="en-US" altLang="ko-KR" sz="1600" dirty="0" err="1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Unet</a:t>
            </a: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과 </a:t>
            </a: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Unet3+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의 학습을 진행</a:t>
            </a:r>
            <a:endParaRPr lang="en-US" altLang="ko-KR" sz="1600" dirty="0">
              <a:latin typeface="210 옴니고딕OTF 030" panose="02020503020101020101" pitchFamily="18" charset="-127"/>
              <a:ea typeface="210 옴니고딕OTF 030" panose="020205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  </a:t>
            </a:r>
            <a:r>
              <a:rPr lang="en-US" altLang="ko-KR" sz="1600" dirty="0" err="1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IoU</a:t>
            </a: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방식을 통해 정확도 비교 진행</a:t>
            </a: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후</a:t>
            </a: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분석 결과로 논문 작성 예정</a:t>
            </a:r>
            <a:endParaRPr lang="en-US" altLang="ko-KR" sz="1600" dirty="0">
              <a:latin typeface="210 옴니고딕OTF 030" panose="02020503020101020101" pitchFamily="18" charset="-127"/>
              <a:ea typeface="210 옴니고딕OTF 030" panose="020205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현재 </a:t>
            </a: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3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개의 데이터셋에 대해 학습 완료 및 비교 진행</a:t>
            </a:r>
            <a:endParaRPr lang="en-US" altLang="ko-KR" sz="1600" dirty="0">
              <a:latin typeface="210 옴니고딕OTF 030" panose="02020503020101020101" pitchFamily="18" charset="-127"/>
              <a:ea typeface="210 옴니고딕OTF 030" panose="02020503020101020101" pitchFamily="18" charset="-127"/>
              <a:sym typeface="Wingdings" panose="05000000000000000000" pitchFamily="2" charset="2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="" xmlns:a16="http://schemas.microsoft.com/office/drawing/2014/main" id="{7D1D2391-C0C7-4CAD-8B58-4F5A930B9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79638985"/>
              </p:ext>
            </p:extLst>
          </p:nvPr>
        </p:nvGraphicFramePr>
        <p:xfrm>
          <a:off x="1340072" y="3718862"/>
          <a:ext cx="609600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014">
                  <a:extLst>
                    <a:ext uri="{9D8B030D-6E8A-4147-A177-3AD203B41FA5}">
                      <a16:colId xmlns="" xmlns:a16="http://schemas.microsoft.com/office/drawing/2014/main" val="2132299637"/>
                    </a:ext>
                  </a:extLst>
                </a:gridCol>
                <a:gridCol w="1651329">
                  <a:extLst>
                    <a:ext uri="{9D8B030D-6E8A-4147-A177-3AD203B41FA5}">
                      <a16:colId xmlns="" xmlns:a16="http://schemas.microsoft.com/office/drawing/2014/main" val="402152727"/>
                    </a:ext>
                  </a:extLst>
                </a:gridCol>
                <a:gridCol w="1651329">
                  <a:extLst>
                    <a:ext uri="{9D8B030D-6E8A-4147-A177-3AD203B41FA5}">
                      <a16:colId xmlns="" xmlns:a16="http://schemas.microsoft.com/office/drawing/2014/main" val="468797835"/>
                    </a:ext>
                  </a:extLst>
                </a:gridCol>
                <a:gridCol w="1651329">
                  <a:extLst>
                    <a:ext uri="{9D8B030D-6E8A-4147-A177-3AD203B41FA5}">
                      <a16:colId xmlns="" xmlns:a16="http://schemas.microsoft.com/office/drawing/2014/main" val="122421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Dataset1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Dataset2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Dataset1+2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40476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U-net</a:t>
                      </a:r>
                      <a:endParaRPr lang="ko-KR" altLang="en-US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0.745956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0.812834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진행중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99943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Unet3+</a:t>
                      </a:r>
                      <a:endParaRPr lang="ko-KR" altLang="en-US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0.757721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0.865480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0.805698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649795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C75FF6A-A9E7-49C9-BA28-6F836FC8D6DC}"/>
              </a:ext>
            </a:extLst>
          </p:cNvPr>
          <p:cNvSpPr txBox="1"/>
          <p:nvPr/>
        </p:nvSpPr>
        <p:spPr>
          <a:xfrm>
            <a:off x="364801" y="5013315"/>
            <a:ext cx="80465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# Dataset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의 개수</a:t>
            </a: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: Dataset1 &lt; Dataset2 &lt; Dataset1+2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</a:t>
            </a: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  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현재까지는 </a:t>
            </a: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Dataset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의 개수가 증가함에 따라 </a:t>
            </a:r>
            <a:endParaRPr lang="en-US" altLang="ko-KR" sz="1600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    </a:t>
            </a:r>
            <a:r>
              <a:rPr lang="en-US" altLang="ko-KR" sz="1600" dirty="0" err="1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Unet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과 </a:t>
            </a: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Unet3+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의 정확도 차이가 더 크게 나타나는 것이 확인</a:t>
            </a:r>
            <a:endParaRPr lang="en-US" altLang="ko-KR" sz="1600" dirty="0">
              <a:latin typeface="210 옴니고딕OTF 030" panose="02020503020101020101" pitchFamily="18" charset="-127"/>
              <a:ea typeface="210 옴니고딕OTF 030" panose="0202050302010102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0538741"/>
      </p:ext>
    </p:extLst>
  </p:cSld>
  <p:clrMapOvr>
    <a:masterClrMapping/>
  </p:clrMapOvr>
  <p:transition advTm="203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1-2. </a:t>
            </a:r>
            <a:r>
              <a:rPr lang="ko-KR" altLang="en-US" sz="20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논문 개요 작성 </a:t>
            </a:r>
            <a:endParaRPr lang="ko-KR" altLang="en-US" sz="1200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=""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A52E600-9723-4A84-9198-6268B3E350AD}"/>
              </a:ext>
            </a:extLst>
          </p:cNvPr>
          <p:cNvSpPr txBox="1"/>
          <p:nvPr/>
        </p:nvSpPr>
        <p:spPr>
          <a:xfrm>
            <a:off x="364803" y="1747573"/>
            <a:ext cx="9120487" cy="4682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# 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학회 논문 작성 양식과 </a:t>
            </a:r>
            <a:r>
              <a:rPr lang="ko-KR" altLang="en-US" sz="1600" dirty="0" err="1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유승환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석사과정의 작년 제출 논문을 참고하여 개요 작성</a:t>
            </a:r>
            <a:endParaRPr lang="en-US" altLang="ko-KR" sz="1600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1) 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서론</a:t>
            </a:r>
            <a:endParaRPr lang="en-US" altLang="ko-KR" sz="1600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+) 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코로나</a:t>
            </a: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용접이 공정의 기반이 된다는 것과 줄어가는 용접 기능공들의 숫자에 대해 언급 및 증거자료 제시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  </a:t>
            </a: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용접 자동화 로봇의 정의</a:t>
            </a: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  - 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기존의 용접 로봇 들과의 차이점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  </a:t>
            </a: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- U-net 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모델들의 특징과 선정의 이유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  </a:t>
            </a: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본 논문이 기여하게 될 점에 대해 간략하게 요약</a:t>
            </a:r>
            <a:endParaRPr lang="en-US" altLang="ko-KR" sz="1400" dirty="0">
              <a:latin typeface="210 옴니고딕OTF 030" panose="02020503020101020101" pitchFamily="18" charset="-127"/>
              <a:ea typeface="210 옴니고딕OTF 030" panose="020205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옴니고딕OTF 030" panose="02020503020101020101" pitchFamily="18" charset="-127"/>
              <a:ea typeface="210 옴니고딕OTF 030" panose="020205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2) 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선행 연구</a:t>
            </a:r>
            <a:endParaRPr lang="en-US" altLang="ko-KR" sz="1600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- FCN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- </a:t>
            </a:r>
            <a:r>
              <a:rPr lang="en-US" altLang="ko-KR" sz="1400" dirty="0" err="1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Unet</a:t>
            </a:r>
            <a:endParaRPr lang="en-US" altLang="ko-KR" sz="1400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- Unet3+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   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각 모델들의 특징들을 언급 및 </a:t>
            </a:r>
            <a:r>
              <a:rPr lang="en-US" altLang="ko-KR" sz="1400" dirty="0" err="1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Unet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과 </a:t>
            </a: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Unet3+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의 선정 이유 제시</a:t>
            </a:r>
            <a:endParaRPr lang="en-US" altLang="ko-KR" sz="1050" dirty="0">
              <a:latin typeface="210 옴니고딕OTF 030" panose="02020503020101020101" pitchFamily="18" charset="-127"/>
              <a:ea typeface="210 옴니고딕OTF 030" panose="0202050302010102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1031033"/>
      </p:ext>
    </p:extLst>
  </p:cSld>
  <p:clrMapOvr>
    <a:masterClrMapping/>
  </p:clrMapOvr>
  <p:transition advTm="203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1-2. </a:t>
            </a:r>
            <a:r>
              <a:rPr lang="ko-KR" altLang="en-US" sz="20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논문 개요 작성 </a:t>
            </a:r>
            <a:endParaRPr lang="ko-KR" altLang="en-US" sz="1200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=""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A52E600-9723-4A84-9198-6268B3E350AD}"/>
              </a:ext>
            </a:extLst>
          </p:cNvPr>
          <p:cNvSpPr txBox="1"/>
          <p:nvPr/>
        </p:nvSpPr>
        <p:spPr>
          <a:xfrm>
            <a:off x="364803" y="1747573"/>
            <a:ext cx="9120487" cy="440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3) 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학습 방법</a:t>
            </a:r>
            <a:endParaRPr lang="en-US" altLang="ko-KR" sz="1600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학습에 사용한 데이터셋에 대한 간략 설명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  </a:t>
            </a: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사용한 학습 모델들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  </a:t>
            </a: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- GUI 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및</a:t>
            </a: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학습 환경들의 버전 소개</a:t>
            </a: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?  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필요할지</a:t>
            </a: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4) 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실험 결과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</a:t>
            </a: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- 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비교 실험을 위해 지표를 </a:t>
            </a:r>
            <a:r>
              <a:rPr lang="en-US" altLang="ko-KR" sz="1400" dirty="0" err="1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IoU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로 사용하였음을 보이기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</a:t>
            </a: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- 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직접 </a:t>
            </a: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Labeling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한 데이터를 </a:t>
            </a: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Ground Truth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로 사용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</a:t>
            </a: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- 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정확도 결과 그래프 및 분석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- 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예시 결과 이미지 첨부 및 설명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 </a:t>
            </a: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1) 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잘 검출 한 사진과 그 이유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 </a:t>
            </a: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2) 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제대로 검출하지 못한 사진과 그 이유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</a:t>
            </a:r>
            <a:r>
              <a:rPr lang="en-US" altLang="ko-KR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- </a:t>
            </a:r>
            <a:r>
              <a:rPr lang="ko-KR" altLang="en-US" sz="14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실험의 한계점 과 보완해야할 점</a:t>
            </a:r>
            <a:endParaRPr lang="en-US" altLang="ko-KR" sz="1000" dirty="0">
              <a:latin typeface="210 옴니고딕OTF 030" panose="02020503020101020101" pitchFamily="18" charset="-127"/>
              <a:ea typeface="210 옴니고딕OTF 030" panose="0202050302010102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7707602"/>
      </p:ext>
    </p:extLst>
  </p:cSld>
  <p:clrMapOvr>
    <a:masterClrMapping/>
  </p:clrMapOvr>
  <p:transition advTm="203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다음 주 예정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73" y="5266733"/>
            <a:ext cx="2561863" cy="15221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364803" y="1281052"/>
            <a:ext cx="855617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1. </a:t>
            </a:r>
            <a:r>
              <a:rPr lang="en-US" altLang="ko-KR" sz="1600" dirty="0" err="1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Unet</a:t>
            </a: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및 </a:t>
            </a: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Unet3+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의 추가 데이터셋 학습 진행 및 결과 비교</a:t>
            </a:r>
            <a:endParaRPr lang="en-US" altLang="ko-KR" sz="1600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2. 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논문 개요를 바탕으로 다음주 수요일까지 논문 </a:t>
            </a: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1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차 작성 진행 예정</a:t>
            </a:r>
            <a:endParaRPr lang="en-US" altLang="ko-KR" sz="1600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</a:t>
            </a: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논문 제출자들끼리 모여 피드백 후 수정하여 </a:t>
            </a:r>
            <a:r>
              <a:rPr lang="en-US" altLang="ko-KR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2</a:t>
            </a: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  <a:sym typeface="Wingdings" panose="05000000000000000000" pitchFamily="2" charset="2"/>
              </a:rPr>
              <a:t>차 작성 예정</a:t>
            </a:r>
            <a:endParaRPr lang="en-US" altLang="ko-KR" sz="1600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1564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2033210" y="2732482"/>
            <a:ext cx="5077583" cy="1065577"/>
            <a:chOff x="2362014" y="1484405"/>
            <a:chExt cx="7225457" cy="1894359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93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475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용접 불량 검사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6" y="1484405"/>
              <a:ext cx="3275272" cy="37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88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2021 CAI Lab Meeting</a:t>
              </a:r>
            </a:p>
          </p:txBody>
        </p:sp>
        <p:grpSp>
          <p:nvGrpSpPr>
            <p:cNvPr id="3" name="그룹 24">
              <a:extLst>
                <a:ext uri="{FF2B5EF4-FFF2-40B4-BE49-F238E27FC236}">
                  <a16:creationId xmlns=""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=""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=""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25" dirty="0">
                  <a:latin typeface="210 옴니고딕OTF 030" panose="02020503020101020101" pitchFamily="18" charset="-127"/>
                  <a:ea typeface="210 옴니고딕OTF 030" panose="020205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80792630"/>
      </p:ext>
    </p:extLst>
  </p:cSld>
  <p:clrMapOvr>
    <a:masterClrMapping/>
  </p:clrMapOvr>
  <p:transition advTm="63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547859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335408" y="700126"/>
            <a:ext cx="524634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353647"/>
            <a:ext cx="6352910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1-1.</a:t>
            </a:r>
            <a:r>
              <a:rPr lang="ko-KR" altLang="en-US" sz="20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촬영 환경 견적</a:t>
            </a:r>
            <a:r>
              <a:rPr lang="en-US" altLang="ko-KR" sz="2000" b="1" dirty="0">
                <a:solidFill>
                  <a:srgbClr val="3D3C3E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  </a:t>
            </a:r>
            <a:endParaRPr lang="ko-KR" altLang="en-US" sz="1200" dirty="0">
              <a:solidFill>
                <a:srgbClr val="3D3C3E"/>
              </a:solidFill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88" y="5266735"/>
            <a:ext cx="2352265" cy="1522163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=""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637A0997-E81B-F74A-9175-73E53C0FF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13767673"/>
              </p:ext>
            </p:extLst>
          </p:nvPr>
        </p:nvGraphicFramePr>
        <p:xfrm>
          <a:off x="1383820" y="2466804"/>
          <a:ext cx="6337284" cy="2025984"/>
        </p:xfrm>
        <a:graphic>
          <a:graphicData uri="http://schemas.openxmlformats.org/drawingml/2006/table">
            <a:tbl>
              <a:tblPr/>
              <a:tblGrid>
                <a:gridCol w="1335752">
                  <a:extLst>
                    <a:ext uri="{9D8B030D-6E8A-4147-A177-3AD203B41FA5}">
                      <a16:colId xmlns="" xmlns:a16="http://schemas.microsoft.com/office/drawing/2014/main" val="1129966901"/>
                    </a:ext>
                  </a:extLst>
                </a:gridCol>
                <a:gridCol w="934021">
                  <a:extLst>
                    <a:ext uri="{9D8B030D-6E8A-4147-A177-3AD203B41FA5}">
                      <a16:colId xmlns="" xmlns:a16="http://schemas.microsoft.com/office/drawing/2014/main" val="2089329750"/>
                    </a:ext>
                  </a:extLst>
                </a:gridCol>
                <a:gridCol w="522248">
                  <a:extLst>
                    <a:ext uri="{9D8B030D-6E8A-4147-A177-3AD203B41FA5}">
                      <a16:colId xmlns="" xmlns:a16="http://schemas.microsoft.com/office/drawing/2014/main" val="1322815703"/>
                    </a:ext>
                  </a:extLst>
                </a:gridCol>
                <a:gridCol w="753242">
                  <a:extLst>
                    <a:ext uri="{9D8B030D-6E8A-4147-A177-3AD203B41FA5}">
                      <a16:colId xmlns="" xmlns:a16="http://schemas.microsoft.com/office/drawing/2014/main" val="307424119"/>
                    </a:ext>
                  </a:extLst>
                </a:gridCol>
                <a:gridCol w="2792021">
                  <a:extLst>
                    <a:ext uri="{9D8B030D-6E8A-4147-A177-3AD203B41FA5}">
                      <a16:colId xmlns="" xmlns:a16="http://schemas.microsoft.com/office/drawing/2014/main" val="1623025764"/>
                    </a:ext>
                  </a:extLst>
                </a:gridCol>
              </a:tblGrid>
              <a:tr h="26880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제품명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단가</a:t>
                      </a:r>
                      <a:r>
                        <a:rPr lang="en-US" altLang="ko-K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원</a:t>
                      </a:r>
                      <a:r>
                        <a:rPr lang="en-US" altLang="ko-K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수량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금액</a:t>
                      </a:r>
                      <a:r>
                        <a:rPr lang="en-US" altLang="ko-K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원</a:t>
                      </a:r>
                      <a:r>
                        <a:rPr lang="en-US" altLang="ko-K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비고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05857149"/>
                  </a:ext>
                </a:extLst>
              </a:tr>
              <a:tr h="4480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암실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endParaRPr lang="x-none" sz="1000" dirty="0">
                        <a:effectLst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x-none" sz="1000" dirty="0">
                        <a:effectLst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endParaRPr lang="x-none" sz="1000" dirty="0">
                        <a:effectLst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외관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1200mm X 750mm X 1000mm</a:t>
                      </a:r>
                      <a:endParaRPr lang="x-none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87935462"/>
                  </a:ext>
                </a:extLst>
              </a:tr>
              <a:tr h="43639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카메라 </a:t>
                      </a:r>
                      <a:r>
                        <a:rPr lang="ko-KR" alt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거치대</a:t>
                      </a:r>
                      <a:endParaRPr lang="ko-KR" alt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-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-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높이 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800mm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68638699"/>
                  </a:ext>
                </a:extLst>
              </a:tr>
              <a:tr h="43639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조명 </a:t>
                      </a:r>
                      <a:r>
                        <a:rPr lang="ko-KR" alt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지그</a:t>
                      </a:r>
                      <a:endParaRPr lang="ko-KR" alt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-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2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-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-</a:t>
                      </a: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68940146"/>
                  </a:ext>
                </a:extLst>
              </a:tr>
              <a:tr h="43639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용접물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지그</a:t>
                      </a:r>
                      <a:endParaRPr lang="ko-KR" alt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-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-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XYZ 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스테이션 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(X : 300mm, Y : 200mm Z : 200mm)</a:t>
                      </a:r>
                      <a:endParaRPr lang="x-none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50006" marR="50006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F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36491129"/>
                  </a:ext>
                </a:extLst>
              </a:tr>
            </a:tbl>
          </a:graphicData>
        </a:graphic>
      </p:graphicFrame>
      <p:sp>
        <p:nvSpPr>
          <p:cNvPr id="3" name="Rectangle 1">
            <a:hlinkClick r:id="rId4"/>
            <a:extLst>
              <a:ext uri="{FF2B5EF4-FFF2-40B4-BE49-F238E27FC236}">
                <a16:creationId xmlns="" xmlns:a16="http://schemas.microsoft.com/office/drawing/2014/main" id="{4DBD3F74-101C-F047-AB65-048FDFFE8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063" y="577132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x-none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B3F91FC-3908-814D-B3C0-F0CE3E04CB32}"/>
              </a:ext>
            </a:extLst>
          </p:cNvPr>
          <p:cNvSpPr txBox="1"/>
          <p:nvPr/>
        </p:nvSpPr>
        <p:spPr>
          <a:xfrm>
            <a:off x="1335408" y="1733612"/>
            <a:ext cx="6584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견적 요청 진행 물품</a:t>
            </a:r>
            <a:endParaRPr lang="en-US" altLang="ko-KR" sz="1600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88228253"/>
      </p:ext>
    </p:extLst>
  </p:cSld>
  <p:clrMapOvr>
    <a:masterClrMapping/>
  </p:clrMapOvr>
  <p:transition advTm="203"/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10332</TotalTime>
  <Words>1159</Words>
  <Application>Microsoft Office PowerPoint</Application>
  <PresentationFormat>화면 슬라이드 쇼(4:3)</PresentationFormat>
  <Paragraphs>276</Paragraphs>
  <Slides>30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굴림</vt:lpstr>
      <vt:lpstr>Arial</vt:lpstr>
      <vt:lpstr>210 옴니고딕OTF 030</vt:lpstr>
      <vt:lpstr>Wingdings</vt:lpstr>
      <vt:lpstr>210 옴니고딕 030</vt:lpstr>
      <vt:lpstr>맑은 고딕</vt:lpstr>
      <vt:lpstr>Office 테마</vt:lpstr>
      <vt:lpstr>용접로봇 자동화</vt:lpstr>
      <vt:lpstr>슬라이드 2</vt:lpstr>
      <vt:lpstr>목차</vt:lpstr>
      <vt:lpstr>1. 이번 주 작업</vt:lpstr>
      <vt:lpstr>1. 이번 주 작업</vt:lpstr>
      <vt:lpstr>1. 이번 주 작업</vt:lpstr>
      <vt:lpstr>2. 다음 주 예정</vt:lpstr>
      <vt:lpstr>슬라이드 8</vt:lpstr>
      <vt:lpstr>1. 이번 주 작업</vt:lpstr>
      <vt:lpstr>1. 이번 주 작업</vt:lpstr>
      <vt:lpstr>1. 이번 주 작업</vt:lpstr>
      <vt:lpstr>1. 이번주 작업</vt:lpstr>
      <vt:lpstr>1. 이번주 작업</vt:lpstr>
      <vt:lpstr>1. 이번주 작업</vt:lpstr>
      <vt:lpstr>1. 이번주 작업</vt:lpstr>
      <vt:lpstr>1. 이번주 작업</vt:lpstr>
      <vt:lpstr>1. 이번주 작업</vt:lpstr>
      <vt:lpstr>1. 다음주 예정</vt:lpstr>
      <vt:lpstr>슬라이드 19</vt:lpstr>
      <vt:lpstr>1. 연속성 보정된 정규 근사화 알고리즘</vt:lpstr>
      <vt:lpstr>2. Rotation Matrix</vt:lpstr>
      <vt:lpstr>2. Rotation Matrix</vt:lpstr>
      <vt:lpstr>2. Rotation Matrix</vt:lpstr>
      <vt:lpstr>3. Hand Eye Calibration 논문 탐색 및 방향 설정 </vt:lpstr>
      <vt:lpstr>3. Hand Eye Calibration 논문 탐색 및 방향 설정 </vt:lpstr>
      <vt:lpstr>3. Hand Eye Calibration 논문 탐색 및 방향 설정 </vt:lpstr>
      <vt:lpstr>3. Hand Eye Calibration 논문 탐색 및 방향 설정 </vt:lpstr>
      <vt:lpstr>4. 향후계획</vt:lpstr>
      <vt:lpstr>4. 향후계획</vt:lpstr>
      <vt:lpstr>감사합니다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cailab</cp:lastModifiedBy>
  <cp:revision>782</cp:revision>
  <cp:lastPrinted>2011-08-28T13:13:29Z</cp:lastPrinted>
  <dcterms:created xsi:type="dcterms:W3CDTF">2011-08-24T01:05:33Z</dcterms:created>
  <dcterms:modified xsi:type="dcterms:W3CDTF">2021-10-22T02:40:34Z</dcterms:modified>
</cp:coreProperties>
</file>